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UY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Hoja1!$B$53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s-U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Hoja1!$A$54:$A$63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Hoja1!$B$54:$B$63</c:f>
              <c:numCache>
                <c:formatCode>General</c:formatCode>
                <c:ptCount val="10"/>
                <c:pt idx="0">
                  <c:v>15</c:v>
                </c:pt>
                <c:pt idx="1">
                  <c:v>16</c:v>
                </c:pt>
                <c:pt idx="2">
                  <c:v>13</c:v>
                </c:pt>
                <c:pt idx="3">
                  <c:v>18</c:v>
                </c:pt>
                <c:pt idx="4">
                  <c:v>10</c:v>
                </c:pt>
                <c:pt idx="5">
                  <c:v>14</c:v>
                </c:pt>
                <c:pt idx="6">
                  <c:v>18</c:v>
                </c:pt>
                <c:pt idx="7">
                  <c:v>11</c:v>
                </c:pt>
                <c:pt idx="8">
                  <c:v>15</c:v>
                </c:pt>
                <c:pt idx="9">
                  <c:v>14</c:v>
                </c:pt>
              </c:numCache>
            </c:numRef>
          </c:val>
        </c:ser>
        <c:ser>
          <c:idx val="1"/>
          <c:order val="1"/>
          <c:tx>
            <c:strRef>
              <c:f>Hoja1!$C$53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s-U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Hoja1!$A$54:$A$63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Hoja1!$C$54:$C$63</c:f>
              <c:numCache>
                <c:formatCode>General</c:formatCode>
                <c:ptCount val="10"/>
                <c:pt idx="0">
                  <c:v>11</c:v>
                </c:pt>
                <c:pt idx="1">
                  <c:v>17</c:v>
                </c:pt>
                <c:pt idx="2">
                  <c:v>10</c:v>
                </c:pt>
                <c:pt idx="3">
                  <c:v>26</c:v>
                </c:pt>
                <c:pt idx="4">
                  <c:v>16</c:v>
                </c:pt>
                <c:pt idx="5">
                  <c:v>18</c:v>
                </c:pt>
                <c:pt idx="6">
                  <c:v>28</c:v>
                </c:pt>
                <c:pt idx="7">
                  <c:v>16</c:v>
                </c:pt>
                <c:pt idx="8">
                  <c:v>16</c:v>
                </c:pt>
                <c:pt idx="9">
                  <c:v>19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59597568"/>
        <c:axId val="59599488"/>
        <c:axId val="0"/>
      </c:bar3DChart>
      <c:catAx>
        <c:axId val="5959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UY"/>
          </a:p>
        </c:txPr>
        <c:crossAx val="59599488"/>
        <c:crosses val="autoZero"/>
        <c:auto val="1"/>
        <c:lblAlgn val="ctr"/>
        <c:lblOffset val="100"/>
        <c:noMultiLvlLbl val="0"/>
      </c:catAx>
      <c:valAx>
        <c:axId val="59599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UY"/>
          </a:p>
        </c:txPr>
        <c:crossAx val="595975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s-UY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UY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Hoja1!$B$79</c:f>
              <c:strCache>
                <c:ptCount val="1"/>
                <c:pt idx="0">
                  <c:v>Fase Crónica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s-U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Hoja1!$A$80:$A$89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Hoja1!$B$80:$B$89</c:f>
              <c:numCache>
                <c:formatCode>0%</c:formatCode>
                <c:ptCount val="10"/>
                <c:pt idx="0">
                  <c:v>0.85</c:v>
                </c:pt>
                <c:pt idx="1">
                  <c:v>0.97</c:v>
                </c:pt>
                <c:pt idx="2">
                  <c:v>0.87</c:v>
                </c:pt>
                <c:pt idx="3">
                  <c:v>0.88600000000000001</c:v>
                </c:pt>
                <c:pt idx="4">
                  <c:v>0.88500000000000001</c:v>
                </c:pt>
                <c:pt idx="5">
                  <c:v>0.93799999999999994</c:v>
                </c:pt>
                <c:pt idx="6">
                  <c:v>0.87</c:v>
                </c:pt>
                <c:pt idx="7">
                  <c:v>1</c:v>
                </c:pt>
                <c:pt idx="8">
                  <c:v>0.97</c:v>
                </c:pt>
                <c:pt idx="9">
                  <c:v>0.85</c:v>
                </c:pt>
              </c:numCache>
            </c:numRef>
          </c:val>
        </c:ser>
        <c:ser>
          <c:idx val="1"/>
          <c:order val="1"/>
          <c:tx>
            <c:strRef>
              <c:f>Hoja1!$C$79</c:f>
              <c:strCache>
                <c:ptCount val="1"/>
                <c:pt idx="0">
                  <c:v>Fase Ascelerada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s-U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Hoja1!$A$80:$A$89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Hoja1!$C$80:$C$89</c:f>
              <c:numCache>
                <c:formatCode>0%</c:formatCode>
                <c:ptCount val="10"/>
                <c:pt idx="0">
                  <c:v>0.11</c:v>
                </c:pt>
                <c:pt idx="1">
                  <c:v>0</c:v>
                </c:pt>
                <c:pt idx="2">
                  <c:v>0</c:v>
                </c:pt>
                <c:pt idx="3">
                  <c:v>9.0999999999999998E-2</c:v>
                </c:pt>
                <c:pt idx="4">
                  <c:v>0</c:v>
                </c:pt>
                <c:pt idx="5">
                  <c:v>0</c:v>
                </c:pt>
                <c:pt idx="6">
                  <c:v>6.5000000000000002E-2</c:v>
                </c:pt>
                <c:pt idx="7">
                  <c:v>0</c:v>
                </c:pt>
                <c:pt idx="8">
                  <c:v>0</c:v>
                </c:pt>
                <c:pt idx="9">
                  <c:v>0.09</c:v>
                </c:pt>
              </c:numCache>
            </c:numRef>
          </c:val>
        </c:ser>
        <c:ser>
          <c:idx val="2"/>
          <c:order val="2"/>
          <c:tx>
            <c:strRef>
              <c:f>Hoja1!$D$79</c:f>
              <c:strCache>
                <c:ptCount val="1"/>
                <c:pt idx="0">
                  <c:v>Fase Blástica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s-U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Hoja1!$A$80:$A$89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Hoja1!$D$80:$D$89</c:f>
              <c:numCache>
                <c:formatCode>0%</c:formatCode>
                <c:ptCount val="10"/>
                <c:pt idx="0">
                  <c:v>0.04</c:v>
                </c:pt>
                <c:pt idx="1">
                  <c:v>0.03</c:v>
                </c:pt>
                <c:pt idx="2">
                  <c:v>0.13</c:v>
                </c:pt>
                <c:pt idx="3">
                  <c:v>2.3E-2</c:v>
                </c:pt>
                <c:pt idx="4">
                  <c:v>0.115</c:v>
                </c:pt>
                <c:pt idx="5">
                  <c:v>6.2E-2</c:v>
                </c:pt>
                <c:pt idx="6">
                  <c:v>6.5000000000000002E-2</c:v>
                </c:pt>
                <c:pt idx="7">
                  <c:v>0</c:v>
                </c:pt>
                <c:pt idx="8">
                  <c:v>0.03</c:v>
                </c:pt>
                <c:pt idx="9">
                  <c:v>0.06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5788800"/>
        <c:axId val="25790336"/>
      </c:barChart>
      <c:catAx>
        <c:axId val="2578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UY"/>
          </a:p>
        </c:txPr>
        <c:crossAx val="25790336"/>
        <c:crosses val="autoZero"/>
        <c:auto val="1"/>
        <c:lblAlgn val="ctr"/>
        <c:lblOffset val="100"/>
        <c:noMultiLvlLbl val="0"/>
      </c:catAx>
      <c:valAx>
        <c:axId val="2579033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UY"/>
          </a:p>
        </c:txPr>
        <c:crossAx val="257888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s-UY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UY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Hoja1!$A$104</c:f>
              <c:strCache>
                <c:ptCount val="1"/>
                <c:pt idx="0">
                  <c:v>Frecuencia Absoluta</c:v>
                </c:pt>
              </c:strCache>
            </c:strRef>
          </c:tx>
          <c:dLbls>
            <c:dLbl>
              <c:idx val="8"/>
              <c:layout>
                <c:manualLayout>
                  <c:x val="0"/>
                  <c:y val="1.48868947656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U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Hoja1!$B$103:$K$103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Hoja1!$B$104:$K$104</c:f>
              <c:numCache>
                <c:formatCode>General</c:formatCode>
                <c:ptCount val="10"/>
                <c:pt idx="0">
                  <c:v>26</c:v>
                </c:pt>
                <c:pt idx="1">
                  <c:v>33</c:v>
                </c:pt>
                <c:pt idx="2">
                  <c:v>23</c:v>
                </c:pt>
                <c:pt idx="3">
                  <c:v>44</c:v>
                </c:pt>
                <c:pt idx="4">
                  <c:v>26</c:v>
                </c:pt>
                <c:pt idx="5">
                  <c:v>32</c:v>
                </c:pt>
                <c:pt idx="6">
                  <c:v>46</c:v>
                </c:pt>
                <c:pt idx="7">
                  <c:v>27</c:v>
                </c:pt>
                <c:pt idx="8">
                  <c:v>31</c:v>
                </c:pt>
                <c:pt idx="9">
                  <c:v>33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Hoja1!$A$105</c:f>
              <c:strCache>
                <c:ptCount val="1"/>
                <c:pt idx="0">
                  <c:v>Incidencia</c:v>
                </c:pt>
              </c:strCache>
            </c:strRef>
          </c:tx>
          <c:dLbls>
            <c:dLbl>
              <c:idx val="0"/>
              <c:layout>
                <c:manualLayout>
                  <c:x val="-2.9641897865689995E-3"/>
                  <c:y val="-2.2330342148511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1.7368043893286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641897865689995E-3"/>
                  <c:y val="-2.2330342148511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820948932844997E-3"/>
                  <c:y val="-1.2405745638061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820948932844997E-3"/>
                  <c:y val="-2.2330342148511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4820948932844453E-3"/>
                  <c:y val="-3.225493865896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1.2405745638061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9641897865689995E-3"/>
                  <c:y val="-1.9849193020898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1.9849193020898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U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Hoja1!$B$103:$K$103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Hoja1!$B$105:$K$105</c:f>
              <c:numCache>
                <c:formatCode>General</c:formatCode>
                <c:ptCount val="10"/>
                <c:pt idx="0">
                  <c:v>0.78</c:v>
                </c:pt>
                <c:pt idx="1">
                  <c:v>1</c:v>
                </c:pt>
                <c:pt idx="2">
                  <c:v>0.69</c:v>
                </c:pt>
                <c:pt idx="3">
                  <c:v>1.33</c:v>
                </c:pt>
                <c:pt idx="4">
                  <c:v>0.78</c:v>
                </c:pt>
                <c:pt idx="5">
                  <c:v>0.97</c:v>
                </c:pt>
                <c:pt idx="6">
                  <c:v>1.39</c:v>
                </c:pt>
                <c:pt idx="7">
                  <c:v>0.82</c:v>
                </c:pt>
                <c:pt idx="8">
                  <c:v>0.94</c:v>
                </c:pt>
                <c:pt idx="9">
                  <c:v>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6247168"/>
        <c:axId val="26249088"/>
      </c:lineChart>
      <c:catAx>
        <c:axId val="26247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UY"/>
          </a:p>
        </c:txPr>
        <c:crossAx val="26249088"/>
        <c:crosses val="autoZero"/>
        <c:auto val="1"/>
        <c:lblAlgn val="ctr"/>
        <c:lblOffset val="100"/>
        <c:noMultiLvlLbl val="0"/>
      </c:catAx>
      <c:valAx>
        <c:axId val="262490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UY"/>
          </a:p>
        </c:txPr>
        <c:crossAx val="2624716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s-UY"/>
        </a:p>
      </c:txPr>
    </c:legend>
    <c:plotVisOnly val="1"/>
    <c:dispBlanksAs val="zero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B7573-BEFF-4A47-962C-71AF33626E6D}" type="datetimeFigureOut">
              <a:rPr lang="es-UY" smtClean="0"/>
              <a:t>09/04/2015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57BE9-7969-468E-9FC0-0924E4C800C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70699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s-UY" smtClean="0"/>
          </a:p>
        </p:txBody>
      </p:sp>
      <p:sp>
        <p:nvSpPr>
          <p:cNvPr id="92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5B9D1D-9B8F-49EC-8A94-B227B5A62A22}" type="slidenum">
              <a:rPr lang="en-CA" altLang="es-UY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CA" altLang="es-UY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altLang="es-UY" smtClean="0"/>
          </a:p>
        </p:txBody>
      </p:sp>
      <p:sp>
        <p:nvSpPr>
          <p:cNvPr id="102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648099-4328-4AE1-9C92-876E44BB4B5F}" type="slidenum">
              <a:rPr lang="en-CA" altLang="es-UY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CA" altLang="es-U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43E6-3268-410C-ADAF-FE126E6714A2}" type="datetimeFigureOut">
              <a:rPr lang="es-UY" smtClean="0"/>
              <a:t>09/04/2015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9A48-B395-4FA9-B1DC-B0D561AB11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6655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43E6-3268-410C-ADAF-FE126E6714A2}" type="datetimeFigureOut">
              <a:rPr lang="es-UY" smtClean="0"/>
              <a:t>09/04/2015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9A48-B395-4FA9-B1DC-B0D561AB11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3097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43E6-3268-410C-ADAF-FE126E6714A2}" type="datetimeFigureOut">
              <a:rPr lang="es-UY" smtClean="0"/>
              <a:t>09/04/2015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9A48-B395-4FA9-B1DC-B0D561AB11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768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43E6-3268-410C-ADAF-FE126E6714A2}" type="datetimeFigureOut">
              <a:rPr lang="es-UY" smtClean="0"/>
              <a:t>09/04/2015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9A48-B395-4FA9-B1DC-B0D561AB11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186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43E6-3268-410C-ADAF-FE126E6714A2}" type="datetimeFigureOut">
              <a:rPr lang="es-UY" smtClean="0"/>
              <a:t>09/04/2015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9A48-B395-4FA9-B1DC-B0D561AB11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64198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43E6-3268-410C-ADAF-FE126E6714A2}" type="datetimeFigureOut">
              <a:rPr lang="es-UY" smtClean="0"/>
              <a:t>09/04/2015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9A48-B395-4FA9-B1DC-B0D561AB11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7975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43E6-3268-410C-ADAF-FE126E6714A2}" type="datetimeFigureOut">
              <a:rPr lang="es-UY" smtClean="0"/>
              <a:t>09/04/2015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9A48-B395-4FA9-B1DC-B0D561AB11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2059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43E6-3268-410C-ADAF-FE126E6714A2}" type="datetimeFigureOut">
              <a:rPr lang="es-UY" smtClean="0"/>
              <a:t>09/04/2015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9A48-B395-4FA9-B1DC-B0D561AB11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9490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43E6-3268-410C-ADAF-FE126E6714A2}" type="datetimeFigureOut">
              <a:rPr lang="es-UY" smtClean="0"/>
              <a:t>09/04/2015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9A48-B395-4FA9-B1DC-B0D561AB11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8009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43E6-3268-410C-ADAF-FE126E6714A2}" type="datetimeFigureOut">
              <a:rPr lang="es-UY" smtClean="0"/>
              <a:t>09/04/2015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9A48-B395-4FA9-B1DC-B0D561AB11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4623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43E6-3268-410C-ADAF-FE126E6714A2}" type="datetimeFigureOut">
              <a:rPr lang="es-UY" smtClean="0"/>
              <a:t>09/04/2015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19A48-B395-4FA9-B1DC-B0D561AB11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45914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E43E6-3268-410C-ADAF-FE126E6714A2}" type="datetimeFigureOut">
              <a:rPr lang="es-UY" smtClean="0"/>
              <a:t>09/04/2015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19A48-B395-4FA9-B1DC-B0D561AB1178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75322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3 Título"/>
          <p:cNvSpPr>
            <a:spLocks noGrp="1"/>
          </p:cNvSpPr>
          <p:nvPr>
            <p:ph type="ctrTitle"/>
          </p:nvPr>
        </p:nvSpPr>
        <p:spPr>
          <a:xfrm>
            <a:off x="685800" y="1773238"/>
            <a:ext cx="7772400" cy="3311525"/>
          </a:xfrm>
        </p:spPr>
        <p:txBody>
          <a:bodyPr/>
          <a:lstStyle/>
          <a:p>
            <a:r>
              <a:rPr lang="es-UY" altLang="es-UY" sz="5400" b="1" dirty="0" smtClean="0"/>
              <a:t>LMC</a:t>
            </a:r>
            <a:br>
              <a:rPr lang="es-UY" altLang="es-UY" sz="5400" b="1" dirty="0" smtClean="0"/>
            </a:br>
            <a:r>
              <a:rPr lang="es-UY" altLang="es-UY" sz="5400" b="1" dirty="0" smtClean="0"/>
              <a:t/>
            </a:r>
            <a:br>
              <a:rPr lang="es-UY" altLang="es-UY" sz="5400" b="1" dirty="0" smtClean="0"/>
            </a:br>
            <a:r>
              <a:rPr lang="es-UY" altLang="es-UY" sz="3600" b="1" dirty="0" smtClean="0"/>
              <a:t>Registro 2005 – </a:t>
            </a:r>
            <a:r>
              <a:rPr lang="es-UY" altLang="es-UY" sz="3600" b="1" dirty="0" smtClean="0"/>
              <a:t>2014</a:t>
            </a:r>
            <a:endParaRPr lang="es-UY" altLang="es-UY" sz="3600" b="1" dirty="0" smtClean="0"/>
          </a:p>
        </p:txBody>
      </p:sp>
      <p:pic>
        <p:nvPicPr>
          <p:cNvPr id="3584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0"/>
            <a:ext cx="1116012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847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UY" smtClean="0"/>
              <a:t>LMC: fuente de datos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s-ES_tradnl" altLang="es-UY" smtClean="0"/>
          </a:p>
          <a:p>
            <a:pPr>
              <a:lnSpc>
                <a:spcPct val="90000"/>
              </a:lnSpc>
            </a:pPr>
            <a:r>
              <a:rPr lang="es-ES_tradnl" altLang="es-UY" sz="2400" smtClean="0"/>
              <a:t>FNR.</a:t>
            </a:r>
          </a:p>
          <a:p>
            <a:pPr>
              <a:lnSpc>
                <a:spcPct val="90000"/>
              </a:lnSpc>
            </a:pPr>
            <a:endParaRPr lang="es-ES_tradnl" altLang="es-UY" sz="2400" smtClean="0"/>
          </a:p>
          <a:p>
            <a:pPr>
              <a:lnSpc>
                <a:spcPct val="90000"/>
              </a:lnSpc>
            </a:pPr>
            <a:r>
              <a:rPr lang="es-ES_tradnl" altLang="es-UY" sz="2400" smtClean="0"/>
              <a:t>Todo paciente con LMC al debut que solicita inhibidores de TK.</a:t>
            </a:r>
          </a:p>
          <a:p>
            <a:pPr>
              <a:lnSpc>
                <a:spcPct val="90000"/>
              </a:lnSpc>
            </a:pPr>
            <a:endParaRPr lang="es-ES_tradnl" altLang="es-UY" sz="2400" smtClean="0"/>
          </a:p>
          <a:p>
            <a:pPr>
              <a:lnSpc>
                <a:spcPct val="90000"/>
              </a:lnSpc>
            </a:pPr>
            <a:r>
              <a:rPr lang="es-ES_tradnl" altLang="es-UY" sz="2400" smtClean="0"/>
              <a:t>Monitoreo semestral.</a:t>
            </a:r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0"/>
            <a:ext cx="1116012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74298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UY" dirty="0" smtClean="0"/>
              <a:t>LMC 2005 – </a:t>
            </a:r>
            <a:r>
              <a:rPr lang="es-UY" dirty="0" smtClean="0"/>
              <a:t>2014</a:t>
            </a:r>
            <a:r>
              <a:rPr lang="es-UY" dirty="0" smtClean="0"/>
              <a:t/>
            </a:r>
            <a:br>
              <a:rPr lang="es-UY" dirty="0" smtClean="0"/>
            </a:br>
            <a:r>
              <a:rPr lang="es-UY" dirty="0" smtClean="0"/>
              <a:t>FRECUENCIA ABSOLUTA POR SEXO</a:t>
            </a:r>
            <a:endParaRPr lang="en-CA" sz="2400" dirty="0" smtClean="0"/>
          </a:p>
        </p:txBody>
      </p:sp>
      <p:pic>
        <p:nvPicPr>
          <p:cNvPr id="3789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0"/>
            <a:ext cx="1116012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9389405"/>
              </p:ext>
            </p:extLst>
          </p:nvPr>
        </p:nvGraphicFramePr>
        <p:xfrm>
          <a:off x="179512" y="1539129"/>
          <a:ext cx="8640960" cy="5307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0396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altLang="es-UY" dirty="0" smtClean="0"/>
              <a:t>LMC </a:t>
            </a:r>
            <a:r>
              <a:rPr lang="es-UY" altLang="es-UY" dirty="0" smtClean="0"/>
              <a:t>2005-2014 </a:t>
            </a:r>
            <a:r>
              <a:rPr lang="es-UY" altLang="es-UY" dirty="0" smtClean="0"/>
              <a:t>según edad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445433"/>
              </p:ext>
            </p:extLst>
          </p:nvPr>
        </p:nvGraphicFramePr>
        <p:xfrm>
          <a:off x="467544" y="1628800"/>
          <a:ext cx="8229600" cy="407924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AÑO</a:t>
                      </a:r>
                      <a:endParaRPr lang="es-U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MEDIANA</a:t>
                      </a:r>
                      <a:endParaRPr lang="es-U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MINIMO</a:t>
                      </a:r>
                      <a:endParaRPr lang="es-U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MAXIMO</a:t>
                      </a:r>
                      <a:endParaRPr lang="es-U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2005</a:t>
                      </a:r>
                      <a:endParaRPr lang="es-U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49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/>
                        <a:t>17</a:t>
                      </a:r>
                      <a:endParaRPr lang="es-UY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/>
                        <a:t>87</a:t>
                      </a:r>
                      <a:endParaRPr lang="es-UY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2006</a:t>
                      </a:r>
                      <a:endParaRPr lang="es-U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53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/>
                        <a:t>28</a:t>
                      </a:r>
                      <a:endParaRPr lang="es-UY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/>
                        <a:t>79</a:t>
                      </a:r>
                      <a:endParaRPr lang="es-UY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2007</a:t>
                      </a:r>
                      <a:endParaRPr lang="es-U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46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14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/>
                        <a:t>77</a:t>
                      </a:r>
                      <a:endParaRPr lang="es-UY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2008</a:t>
                      </a:r>
                      <a:endParaRPr lang="es-U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47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16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/>
                        <a:t>78</a:t>
                      </a:r>
                      <a:endParaRPr lang="es-UY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2009</a:t>
                      </a:r>
                      <a:endParaRPr lang="es-U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51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21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81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2010</a:t>
                      </a:r>
                      <a:endParaRPr lang="es-U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52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7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83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 smtClean="0"/>
                        <a:t>2011</a:t>
                      </a:r>
                      <a:endParaRPr lang="es-U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49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 smtClean="0"/>
                        <a:t>18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/>
                        <a:t>80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8959" name="4 CuadroTexto"/>
          <p:cNvSpPr txBox="1">
            <a:spLocks noChangeArrowheads="1"/>
          </p:cNvSpPr>
          <p:nvPr/>
        </p:nvSpPr>
        <p:spPr bwMode="auto">
          <a:xfrm>
            <a:off x="1460500" y="5876925"/>
            <a:ext cx="6480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altLang="es-UY" sz="2400" dirty="0"/>
              <a:t>Mediana general aprox.: 50 años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altLang="es-UY" sz="2400" dirty="0"/>
              <a:t>Rango: 7-87</a:t>
            </a:r>
          </a:p>
        </p:txBody>
      </p:sp>
      <p:pic>
        <p:nvPicPr>
          <p:cNvPr id="389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0"/>
            <a:ext cx="1116012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067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altLang="es-UY" dirty="0" smtClean="0"/>
              <a:t>LMC 2005 - </a:t>
            </a:r>
            <a:r>
              <a:rPr lang="es-UY" altLang="es-UY" dirty="0" smtClean="0"/>
              <a:t>2014 </a:t>
            </a:r>
            <a:r>
              <a:rPr lang="es-UY" altLang="es-UY" dirty="0" smtClean="0"/>
              <a:t>según fase</a:t>
            </a:r>
          </a:p>
        </p:txBody>
      </p:sp>
      <p:pic>
        <p:nvPicPr>
          <p:cNvPr id="3993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0"/>
            <a:ext cx="1116012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7655628"/>
              </p:ext>
            </p:extLst>
          </p:nvPr>
        </p:nvGraphicFramePr>
        <p:xfrm>
          <a:off x="179513" y="1678780"/>
          <a:ext cx="8712968" cy="5179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8528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7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UY" sz="4000" dirty="0" smtClean="0"/>
              <a:t>LMC </a:t>
            </a:r>
            <a:r>
              <a:rPr lang="es-UY" sz="4000" dirty="0" smtClean="0"/>
              <a:t>2005-2014</a:t>
            </a:r>
            <a:r>
              <a:rPr lang="es-UY" sz="4000" dirty="0" smtClean="0"/>
              <a:t/>
            </a:r>
            <a:br>
              <a:rPr lang="es-UY" sz="4000" dirty="0" smtClean="0"/>
            </a:br>
            <a:r>
              <a:rPr lang="es-UY" sz="4000" dirty="0" smtClean="0"/>
              <a:t>FA-Tasa de incidencia x 100.000 h/año</a:t>
            </a:r>
          </a:p>
        </p:txBody>
      </p:sp>
      <p:pic>
        <p:nvPicPr>
          <p:cNvPr id="4096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150" y="0"/>
            <a:ext cx="108585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10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8248330"/>
              </p:ext>
            </p:extLst>
          </p:nvPr>
        </p:nvGraphicFramePr>
        <p:xfrm>
          <a:off x="251520" y="1478756"/>
          <a:ext cx="8568952" cy="5118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394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107</Words>
  <Application>Microsoft Office PowerPoint</Application>
  <PresentationFormat>Presentación en pantalla (4:3)</PresentationFormat>
  <Paragraphs>71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LMC  Registro 2005 – 2014</vt:lpstr>
      <vt:lpstr>LMC: fuente de datos</vt:lpstr>
      <vt:lpstr>LMC 2005 – 2014 FRECUENCIA ABSOLUTA POR SEXO</vt:lpstr>
      <vt:lpstr>LMC 2005-2014 según edad</vt:lpstr>
      <vt:lpstr>LMC 2005 - 2014 según fase</vt:lpstr>
      <vt:lpstr>LMC 2005-2014 FA-Tasa de incidencia x 100.000 h/año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LMC  Registro 2005 – 1° SEMESTRE DE 2013</dc:title>
  <dc:creator>Usuario</dc:creator>
  <cp:lastModifiedBy>Usuario</cp:lastModifiedBy>
  <cp:revision>8</cp:revision>
  <dcterms:created xsi:type="dcterms:W3CDTF">2014-01-23T12:03:55Z</dcterms:created>
  <dcterms:modified xsi:type="dcterms:W3CDTF">2015-04-09T21:34:12Z</dcterms:modified>
</cp:coreProperties>
</file>